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9144000"/>
  <p:notesSz cx="6858000" cy="9144000"/>
  <p:embeddedFontLst>
    <p:embeddedFont>
      <p:font typeface="Libre Franklin"/>
      <p:regular r:id="rId22"/>
      <p:bold r:id="rId23"/>
      <p:italic r:id="rId24"/>
      <p:boldItalic r:id="rId25"/>
    </p:embeddedFont>
    <p:embeddedFont>
      <p:font typeface="Helvetica Neue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0" roundtripDataSignature="AMtx7mjhImMIe6KMRO9z4oTm2EsdmILP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LibreFranklin-regular.fntdata"/><Relationship Id="rId21" Type="http://schemas.openxmlformats.org/officeDocument/2006/relationships/slide" Target="slides/slide17.xml"/><Relationship Id="rId24" Type="http://schemas.openxmlformats.org/officeDocument/2006/relationships/font" Target="fonts/LibreFranklin-italic.fntdata"/><Relationship Id="rId23" Type="http://schemas.openxmlformats.org/officeDocument/2006/relationships/font" Target="fonts/LibreFranklin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HelveticaNeue-regular.fntdata"/><Relationship Id="rId25" Type="http://schemas.openxmlformats.org/officeDocument/2006/relationships/font" Target="fonts/LibreFranklin-boldItalic.fntdata"/><Relationship Id="rId28" Type="http://schemas.openxmlformats.org/officeDocument/2006/relationships/font" Target="fonts/HelveticaNeue-italic.fntdata"/><Relationship Id="rId27" Type="http://schemas.openxmlformats.org/officeDocument/2006/relationships/font" Target="fonts/HelveticaNeue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HelveticaNeue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803be5b800_0_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5" name="Google Shape;105;g803be5b800_0_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988ca2fad_0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0" name="Google Shape;190;g8988ca2fad_0_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89d65b330_0_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7" name="Google Shape;197;g889d65b330_0_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988ca2fad_0_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08" name="Google Shape;208;g8988ca2fad_0_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89d65b330_0_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5" name="Google Shape;215;g889d65b330_0_3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88a5218ac_1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88a5218ac_1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8988ca2fad_0_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4" name="Google Shape;234;g8988ca2fad_0_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889d65b330_0_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1" name="Google Shape;241;g889d65b330_0_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1" name="Google Shape;251;p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03be5b800_0_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1" name="Google Shape;111;g803be5b800_0_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89d65b330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8" name="Google Shape;118;g889d65b330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771dfb114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4" name="Google Shape;144;g8771dfb114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89d65b330_0_7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1" name="Google Shape;151;g889d65b330_0_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988ca2fad_0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0" name="Google Shape;160;g8988ca2fa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89d65b330_0_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7" name="Google Shape;167;g889d65b330_0_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988ca2fad_0_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5" name="Google Shape;175;g8988ca2fad_0_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89d65b330_0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2" name="Google Shape;182;g889d65b330_0_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 Option 4" showMasterSp="0" type="tx">
  <p:cSld name="TITLE_AND_BODY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PTCovers-04.png" id="11" name="Google Shape;1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41552" y="1240267"/>
            <a:ext cx="4702448" cy="428008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6"/>
          <p:cNvSpPr txBox="1"/>
          <p:nvPr>
            <p:ph type="title"/>
          </p:nvPr>
        </p:nvSpPr>
        <p:spPr>
          <a:xfrm>
            <a:off x="4567284" y="2879011"/>
            <a:ext cx="4463556" cy="116955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Arial"/>
              <a:buNone/>
              <a:defRPr b="0" sz="3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" type="body"/>
          </p:nvPr>
        </p:nvSpPr>
        <p:spPr>
          <a:xfrm>
            <a:off x="4567285" y="4584146"/>
            <a:ext cx="4217666" cy="90379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355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‣"/>
              <a:defRPr sz="2000">
                <a:solidFill>
                  <a:srgbClr val="FFFFFF"/>
                </a:solidFill>
              </a:defRPr>
            </a:lvl1pPr>
            <a:lvl2pPr indent="-32385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•"/>
              <a:defRPr sz="2000">
                <a:solidFill>
                  <a:srgbClr val="FFFFFF"/>
                </a:solidFill>
              </a:defRPr>
            </a:lvl2pPr>
            <a:lvl3pPr indent="-32385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-"/>
              <a:defRPr sz="2000">
                <a:solidFill>
                  <a:srgbClr val="FFFFFF"/>
                </a:solidFill>
              </a:defRPr>
            </a:lvl3pPr>
            <a:lvl4pPr indent="-32385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-"/>
              <a:defRPr sz="2000">
                <a:solidFill>
                  <a:srgbClr val="FFFFFF"/>
                </a:solidFill>
              </a:defRPr>
            </a:lvl4pPr>
            <a:lvl5pPr indent="-32385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-"/>
              <a:defRPr sz="2000">
                <a:solidFill>
                  <a:srgbClr val="FFFFFF"/>
                </a:solidFill>
              </a:defRPr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sp>
        <p:nvSpPr>
          <p:cNvPr id="14" name="Google Shape;14;p16"/>
          <p:cNvSpPr/>
          <p:nvPr/>
        </p:nvSpPr>
        <p:spPr>
          <a:xfrm>
            <a:off x="-3351" y="6697265"/>
            <a:ext cx="9147352" cy="186632"/>
          </a:xfrm>
          <a:prstGeom prst="rect">
            <a:avLst/>
          </a:prstGeom>
          <a:gradFill>
            <a:gsLst>
              <a:gs pos="0">
                <a:srgbClr val="0D67B9"/>
              </a:gs>
              <a:gs pos="73000">
                <a:srgbClr val="15ABEE"/>
              </a:gs>
              <a:gs pos="85000">
                <a:srgbClr val="FFFF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descr="Image" id="15" name="Google Shape;1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750" y="6070600"/>
            <a:ext cx="2755900" cy="647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6" name="Google Shape;16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08700" y="5985424"/>
            <a:ext cx="3048000" cy="698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ibre Franklin"/>
              <a:buNone/>
              <a:defRPr b="1" i="0" sz="1200" u="none" cap="none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ibre Franklin"/>
              <a:buNone/>
              <a:defRPr b="1" i="0" sz="1200" u="none" cap="none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ibre Franklin"/>
              <a:buNone/>
              <a:defRPr b="1" i="0" sz="1200" u="none" cap="none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ibre Franklin"/>
              <a:buNone/>
              <a:defRPr b="1" i="0" sz="1200" u="none" cap="none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ibre Franklin"/>
              <a:buNone/>
              <a:defRPr b="1" i="0" sz="1200" u="none" cap="none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ibre Franklin"/>
              <a:buNone/>
              <a:defRPr b="1" i="0" sz="1200" u="none" cap="none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ibre Franklin"/>
              <a:buNone/>
              <a:defRPr b="1" i="0" sz="1200" u="none" cap="none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ibre Franklin"/>
              <a:buNone/>
              <a:defRPr b="1" i="0" sz="1200" u="none" cap="none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ibre Franklin"/>
              <a:buNone/>
              <a:defRPr b="1" i="0" sz="1200" u="none" cap="none" strike="noStrike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">
  <p:cSld name="Photo - Horizontal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5"/>
          <p:cNvSpPr txBox="1"/>
          <p:nvPr/>
        </p:nvSpPr>
        <p:spPr>
          <a:xfrm>
            <a:off x="2413056" y="2008552"/>
            <a:ext cx="5095270" cy="127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Intel-NTU Connected Context Computing Center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5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3" name="Google Shape;73;p25"/>
          <p:cNvSpPr txBox="1"/>
          <p:nvPr>
            <p:ph type="title"/>
          </p:nvPr>
        </p:nvSpPr>
        <p:spPr>
          <a:xfrm>
            <a:off x="178593" y="5494017"/>
            <a:ext cx="8786814" cy="713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74" name="Google Shape;74;p25"/>
          <p:cNvSpPr/>
          <p:nvPr>
            <p:ph idx="2" type="pic"/>
          </p:nvPr>
        </p:nvSpPr>
        <p:spPr>
          <a:xfrm>
            <a:off x="1084071" y="276741"/>
            <a:ext cx="6975858" cy="523493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">
  <p:cSld name="Photo - Vertical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6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7" name="Google Shape;77;p26"/>
          <p:cNvSpPr txBox="1"/>
          <p:nvPr>
            <p:ph type="title"/>
          </p:nvPr>
        </p:nvSpPr>
        <p:spPr>
          <a:xfrm>
            <a:off x="178594" y="125983"/>
            <a:ext cx="5266946" cy="713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3600"/>
              <a:buFont typeface="Arial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78" name="Google Shape;78;p26"/>
          <p:cNvSpPr txBox="1"/>
          <p:nvPr>
            <p:ph idx="1" type="body"/>
          </p:nvPr>
        </p:nvSpPr>
        <p:spPr>
          <a:xfrm>
            <a:off x="178594" y="825450"/>
            <a:ext cx="5266946" cy="501756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sp>
        <p:nvSpPr>
          <p:cNvPr id="79" name="Google Shape;79;p26"/>
          <p:cNvSpPr/>
          <p:nvPr>
            <p:ph idx="2" type="pic"/>
          </p:nvPr>
        </p:nvSpPr>
        <p:spPr>
          <a:xfrm>
            <a:off x="5388710" y="725066"/>
            <a:ext cx="3622348" cy="5407868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pic>
        <p:nvPicPr>
          <p:cNvPr descr="Image" id="80" name="Google Shape;80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378" y="6184989"/>
            <a:ext cx="2100622" cy="44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Middle">
  <p:cSld name="Blank - Middle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7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en you need entire space">
  <p:cSld name="When you need entire space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8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5" name="Google Shape;85;p28"/>
          <p:cNvSpPr txBox="1"/>
          <p:nvPr>
            <p:ph type="title"/>
          </p:nvPr>
        </p:nvSpPr>
        <p:spPr>
          <a:xfrm>
            <a:off x="178594" y="178594"/>
            <a:ext cx="8786815" cy="62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86" name="Google Shape;86;p28"/>
          <p:cNvSpPr txBox="1"/>
          <p:nvPr>
            <p:ph idx="1" type="body"/>
          </p:nvPr>
        </p:nvSpPr>
        <p:spPr>
          <a:xfrm>
            <a:off x="179387" y="804672"/>
            <a:ext cx="8786813" cy="731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A9A9A"/>
              </a:buClr>
              <a:buSzPts val="2700"/>
              <a:buFont typeface="Libre Franklin"/>
              <a:buNone/>
              <a:defRPr sz="2700">
                <a:solidFill>
                  <a:srgbClr val="9A9A9A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57187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A9A9A"/>
              </a:buClr>
              <a:buSzPts val="2025"/>
              <a:buFont typeface="Libre Franklin"/>
              <a:buChar char="•"/>
              <a:defRPr sz="2700">
                <a:solidFill>
                  <a:srgbClr val="9A9A9A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7187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A9A9A"/>
              </a:buClr>
              <a:buSzPts val="2025"/>
              <a:buFont typeface="Libre Franklin"/>
              <a:buChar char="-"/>
              <a:defRPr sz="2700">
                <a:solidFill>
                  <a:srgbClr val="9A9A9A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57187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A9A9A"/>
              </a:buClr>
              <a:buSzPts val="2025"/>
              <a:buFont typeface="Libre Franklin"/>
              <a:buChar char="-"/>
              <a:defRPr sz="2700">
                <a:solidFill>
                  <a:srgbClr val="9A9A9A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57187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A9A9A"/>
              </a:buClr>
              <a:buSzPts val="2025"/>
              <a:buFont typeface="Libre Franklin"/>
              <a:buChar char="-"/>
              <a:defRPr sz="2700">
                <a:solidFill>
                  <a:srgbClr val="9A9A9A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sp>
        <p:nvSpPr>
          <p:cNvPr id="87" name="Google Shape;87;p28"/>
          <p:cNvSpPr/>
          <p:nvPr/>
        </p:nvSpPr>
        <p:spPr>
          <a:xfrm>
            <a:off x="-3351" y="6697265"/>
            <a:ext cx="9147352" cy="186632"/>
          </a:xfrm>
          <a:prstGeom prst="rect">
            <a:avLst/>
          </a:prstGeom>
          <a:gradFill>
            <a:gsLst>
              <a:gs pos="0">
                <a:srgbClr val="0D67B9"/>
              </a:gs>
              <a:gs pos="73000">
                <a:srgbClr val="15ABEE"/>
              </a:gs>
              <a:gs pos="85000">
                <a:srgbClr val="FFFF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8" name="Google Shape;88;p28"/>
          <p:cNvSpPr txBox="1"/>
          <p:nvPr/>
        </p:nvSpPr>
        <p:spPr>
          <a:xfrm>
            <a:off x="8886385" y="6649888"/>
            <a:ext cx="30426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自訂版面配置">
  <p:cSld name="自訂版面配置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9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p29"/>
          <p:cNvSpPr txBox="1"/>
          <p:nvPr>
            <p:ph type="title"/>
          </p:nvPr>
        </p:nvSpPr>
        <p:spPr>
          <a:xfrm>
            <a:off x="428595" y="417512"/>
            <a:ext cx="8229601" cy="86834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600"/>
              <a:buFont typeface="Arial"/>
              <a:buNone/>
              <a:defRPr sz="2600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92" name="Google Shape;92;p29"/>
          <p:cNvSpPr txBox="1"/>
          <p:nvPr>
            <p:ph idx="1" type="body"/>
          </p:nvPr>
        </p:nvSpPr>
        <p:spPr>
          <a:xfrm>
            <a:off x="457200" y="1500174"/>
            <a:ext cx="8186767" cy="481640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4325" lvl="1" marL="9144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350"/>
              <a:buFont typeface="Arial"/>
              <a:buChar char="•"/>
              <a:defRPr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defRPr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350"/>
              <a:buFont typeface="Arial"/>
              <a:buChar char="-"/>
              <a:defRPr b="1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物件" showMasterSp="0">
  <p:cSld name="標題及物件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94" name="Google Shape;94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378" y="6184989"/>
            <a:ext cx="2100622" cy="44911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30"/>
          <p:cNvSpPr/>
          <p:nvPr/>
        </p:nvSpPr>
        <p:spPr>
          <a:xfrm>
            <a:off x="-3351" y="6697265"/>
            <a:ext cx="9147352" cy="186632"/>
          </a:xfrm>
          <a:prstGeom prst="rect">
            <a:avLst/>
          </a:prstGeom>
          <a:gradFill>
            <a:gsLst>
              <a:gs pos="0">
                <a:srgbClr val="0D67B9"/>
              </a:gs>
              <a:gs pos="73000">
                <a:srgbClr val="15ABEE"/>
              </a:gs>
              <a:gs pos="85000">
                <a:srgbClr val="FFFF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96" name="Google Shape;96;p30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7" name="Google Shape;97;p30"/>
          <p:cNvSpPr txBox="1"/>
          <p:nvPr>
            <p:ph type="title"/>
          </p:nvPr>
        </p:nvSpPr>
        <p:spPr>
          <a:xfrm>
            <a:off x="178594" y="178594"/>
            <a:ext cx="8786815" cy="62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98" name="Google Shape;98;p30"/>
          <p:cNvSpPr txBox="1"/>
          <p:nvPr>
            <p:ph idx="1" type="body"/>
          </p:nvPr>
        </p:nvSpPr>
        <p:spPr>
          <a:xfrm>
            <a:off x="178594" y="1299410"/>
            <a:ext cx="8786815" cy="539785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1"/>
          <p:cNvSpPr txBox="1"/>
          <p:nvPr>
            <p:ph type="title"/>
          </p:nvPr>
        </p:nvSpPr>
        <p:spPr>
          <a:xfrm>
            <a:off x="311708" y="1601824"/>
            <a:ext cx="8520601" cy="20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  <a:defRPr b="0" sz="68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101" name="Google Shape;101;p31"/>
          <p:cNvSpPr txBox="1"/>
          <p:nvPr>
            <p:ph idx="1" type="body"/>
          </p:nvPr>
        </p:nvSpPr>
        <p:spPr>
          <a:xfrm>
            <a:off x="311699" y="3691375"/>
            <a:ext cx="8520602" cy="7926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Arial"/>
              <a:buNone/>
              <a:defRPr sz="3600">
                <a:solidFill>
                  <a:srgbClr val="595959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Arial"/>
              <a:buNone/>
              <a:defRPr sz="3600">
                <a:solidFill>
                  <a:srgbClr val="595959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Arial"/>
              <a:buNone/>
              <a:defRPr sz="3600">
                <a:solidFill>
                  <a:srgbClr val="595959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Arial"/>
              <a:buNone/>
              <a:defRPr sz="3600">
                <a:solidFill>
                  <a:srgbClr val="595959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3600"/>
              <a:buFont typeface="Arial"/>
              <a:buNone/>
              <a:defRPr sz="3600">
                <a:solidFill>
                  <a:srgbClr val="595959"/>
                </a:solidFill>
              </a:defRPr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sp>
        <p:nvSpPr>
          <p:cNvPr id="102" name="Google Shape;102;p31"/>
          <p:cNvSpPr txBox="1"/>
          <p:nvPr>
            <p:ph idx="12" type="sldNum"/>
          </p:nvPr>
        </p:nvSpPr>
        <p:spPr>
          <a:xfrm>
            <a:off x="8656091" y="5539434"/>
            <a:ext cx="365067" cy="3556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showMasterSp="0">
  <p:cSld name="Title &amp; Bullet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9" name="Google Shape;19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378" y="6184989"/>
            <a:ext cx="2100622" cy="44911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7"/>
          <p:cNvSpPr/>
          <p:nvPr/>
        </p:nvSpPr>
        <p:spPr>
          <a:xfrm>
            <a:off x="-3351" y="6697265"/>
            <a:ext cx="9147352" cy="186632"/>
          </a:xfrm>
          <a:prstGeom prst="rect">
            <a:avLst/>
          </a:prstGeom>
          <a:gradFill>
            <a:gsLst>
              <a:gs pos="0">
                <a:srgbClr val="0D67B9"/>
              </a:gs>
              <a:gs pos="73000">
                <a:srgbClr val="15ABEE"/>
              </a:gs>
              <a:gs pos="85000">
                <a:srgbClr val="FFFF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17"/>
          <p:cNvSpPr txBox="1"/>
          <p:nvPr>
            <p:ph type="title"/>
          </p:nvPr>
        </p:nvSpPr>
        <p:spPr>
          <a:xfrm>
            <a:off x="178594" y="178594"/>
            <a:ext cx="8786815" cy="62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" type="body"/>
          </p:nvPr>
        </p:nvSpPr>
        <p:spPr>
          <a:xfrm>
            <a:off x="178594" y="1299410"/>
            <a:ext cx="8786815" cy="530043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2" type="body"/>
          </p:nvPr>
        </p:nvSpPr>
        <p:spPr>
          <a:xfrm>
            <a:off x="179387" y="804672"/>
            <a:ext cx="8786814" cy="731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&amp; Bullets - Right">
  <p:cSld name="1_Title &amp; Bullets - Righ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8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18"/>
          <p:cNvSpPr txBox="1"/>
          <p:nvPr>
            <p:ph type="title"/>
          </p:nvPr>
        </p:nvSpPr>
        <p:spPr>
          <a:xfrm>
            <a:off x="178594" y="178594"/>
            <a:ext cx="8786815" cy="62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28" name="Google Shape;28;p18"/>
          <p:cNvSpPr txBox="1"/>
          <p:nvPr>
            <p:ph idx="1" type="body"/>
          </p:nvPr>
        </p:nvSpPr>
        <p:spPr>
          <a:xfrm>
            <a:off x="4782311" y="1785938"/>
            <a:ext cx="4178810" cy="49113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sp>
        <p:nvSpPr>
          <p:cNvPr id="29" name="Google Shape;29;p18"/>
          <p:cNvSpPr txBox="1"/>
          <p:nvPr>
            <p:ph idx="2" type="body"/>
          </p:nvPr>
        </p:nvSpPr>
        <p:spPr>
          <a:xfrm>
            <a:off x="179387" y="804672"/>
            <a:ext cx="8786814" cy="731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sp>
        <p:nvSpPr>
          <p:cNvPr id="30" name="Google Shape;30;p18"/>
          <p:cNvSpPr/>
          <p:nvPr/>
        </p:nvSpPr>
        <p:spPr>
          <a:xfrm>
            <a:off x="4536280" y="1589483"/>
            <a:ext cx="89298" cy="5268517"/>
          </a:xfrm>
          <a:prstGeom prst="rect">
            <a:avLst/>
          </a:prstGeom>
          <a:solidFill>
            <a:srgbClr val="343434">
              <a:alpha val="7450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ibre Franklin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descr="Image" id="31" name="Google Shape;3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378" y="6184989"/>
            <a:ext cx="2100622" cy="44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- Left" showMasterSp="0">
  <p:cSld name="Title &amp; Bullets - Lef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3" name="Google Shape;3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378" y="6184989"/>
            <a:ext cx="2100622" cy="449114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9"/>
          <p:cNvSpPr/>
          <p:nvPr/>
        </p:nvSpPr>
        <p:spPr>
          <a:xfrm>
            <a:off x="-3351" y="6697265"/>
            <a:ext cx="9147352" cy="186632"/>
          </a:xfrm>
          <a:prstGeom prst="rect">
            <a:avLst/>
          </a:prstGeom>
          <a:gradFill>
            <a:gsLst>
              <a:gs pos="0">
                <a:srgbClr val="0D67B9"/>
              </a:gs>
              <a:gs pos="73000">
                <a:srgbClr val="15ABEE"/>
              </a:gs>
              <a:gs pos="85000">
                <a:srgbClr val="FFFF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5" name="Google Shape;35;p19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19"/>
          <p:cNvSpPr txBox="1"/>
          <p:nvPr>
            <p:ph type="title"/>
          </p:nvPr>
        </p:nvSpPr>
        <p:spPr>
          <a:xfrm>
            <a:off x="178594" y="178594"/>
            <a:ext cx="8786815" cy="62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37" name="Google Shape;37;p19"/>
          <p:cNvSpPr txBox="1"/>
          <p:nvPr>
            <p:ph idx="1" type="body"/>
          </p:nvPr>
        </p:nvSpPr>
        <p:spPr>
          <a:xfrm>
            <a:off x="178594" y="1785938"/>
            <a:ext cx="4178810" cy="49113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sp>
        <p:nvSpPr>
          <p:cNvPr id="38" name="Google Shape;38;p19"/>
          <p:cNvSpPr/>
          <p:nvPr/>
        </p:nvSpPr>
        <p:spPr>
          <a:xfrm>
            <a:off x="4536280" y="1589483"/>
            <a:ext cx="89298" cy="5268517"/>
          </a:xfrm>
          <a:prstGeom prst="rect">
            <a:avLst/>
          </a:prstGeom>
          <a:solidFill>
            <a:srgbClr val="343434">
              <a:alpha val="7450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ibre Franklin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9" name="Google Shape;39;p19"/>
          <p:cNvSpPr txBox="1"/>
          <p:nvPr>
            <p:ph idx="2" type="body"/>
          </p:nvPr>
        </p:nvSpPr>
        <p:spPr>
          <a:xfrm>
            <a:off x="179387" y="804672"/>
            <a:ext cx="8786814" cy="731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 - Right" showMasterSp="0">
  <p:cSld name="Title &amp; Bullets - Righ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41" name="Google Shape;41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378" y="6184989"/>
            <a:ext cx="2100622" cy="449114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0"/>
          <p:cNvSpPr/>
          <p:nvPr/>
        </p:nvSpPr>
        <p:spPr>
          <a:xfrm>
            <a:off x="-3351" y="6697265"/>
            <a:ext cx="9147352" cy="186632"/>
          </a:xfrm>
          <a:prstGeom prst="rect">
            <a:avLst/>
          </a:prstGeom>
          <a:gradFill>
            <a:gsLst>
              <a:gs pos="0">
                <a:srgbClr val="0D67B9"/>
              </a:gs>
              <a:gs pos="73000">
                <a:srgbClr val="15ABEE"/>
              </a:gs>
              <a:gs pos="85000">
                <a:srgbClr val="FFFF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43" name="Google Shape;43;p20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" name="Google Shape;44;p20"/>
          <p:cNvSpPr txBox="1"/>
          <p:nvPr>
            <p:ph type="title"/>
          </p:nvPr>
        </p:nvSpPr>
        <p:spPr>
          <a:xfrm>
            <a:off x="178594" y="178594"/>
            <a:ext cx="8786815" cy="62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45" name="Google Shape;45;p20"/>
          <p:cNvSpPr txBox="1"/>
          <p:nvPr>
            <p:ph idx="1" type="body"/>
          </p:nvPr>
        </p:nvSpPr>
        <p:spPr>
          <a:xfrm>
            <a:off x="4782311" y="1785938"/>
            <a:ext cx="4178810" cy="49113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sp>
        <p:nvSpPr>
          <p:cNvPr id="46" name="Google Shape;46;p20"/>
          <p:cNvSpPr txBox="1"/>
          <p:nvPr>
            <p:ph idx="2" type="body"/>
          </p:nvPr>
        </p:nvSpPr>
        <p:spPr>
          <a:xfrm>
            <a:off x="179387" y="804672"/>
            <a:ext cx="8786814" cy="731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sp>
        <p:nvSpPr>
          <p:cNvPr id="47" name="Google Shape;47;p20"/>
          <p:cNvSpPr/>
          <p:nvPr/>
        </p:nvSpPr>
        <p:spPr>
          <a:xfrm>
            <a:off x="4536280" y="1589483"/>
            <a:ext cx="89298" cy="5268517"/>
          </a:xfrm>
          <a:prstGeom prst="rect">
            <a:avLst/>
          </a:prstGeom>
          <a:solidFill>
            <a:srgbClr val="343434">
              <a:alpha val="7450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ibre Franklin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ullets, &amp; Photo">
  <p:cSld name="Title, Bullets, &amp; Photo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1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" name="Google Shape;50;p21"/>
          <p:cNvSpPr txBox="1"/>
          <p:nvPr>
            <p:ph type="title"/>
          </p:nvPr>
        </p:nvSpPr>
        <p:spPr>
          <a:xfrm>
            <a:off x="178594" y="178594"/>
            <a:ext cx="8786815" cy="62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51" name="Google Shape;51;p21"/>
          <p:cNvSpPr txBox="1"/>
          <p:nvPr>
            <p:ph idx="1" type="body"/>
          </p:nvPr>
        </p:nvSpPr>
        <p:spPr>
          <a:xfrm>
            <a:off x="178594" y="1785938"/>
            <a:ext cx="5056634" cy="49113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sp>
        <p:nvSpPr>
          <p:cNvPr id="52" name="Google Shape;52;p21"/>
          <p:cNvSpPr/>
          <p:nvPr>
            <p:ph idx="2" type="pic"/>
          </p:nvPr>
        </p:nvSpPr>
        <p:spPr>
          <a:xfrm>
            <a:off x="5586983" y="1783079"/>
            <a:ext cx="3282697" cy="491033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21"/>
          <p:cNvSpPr txBox="1"/>
          <p:nvPr>
            <p:ph idx="3" type="body"/>
          </p:nvPr>
        </p:nvSpPr>
        <p:spPr>
          <a:xfrm>
            <a:off x="179387" y="804672"/>
            <a:ext cx="8786814" cy="731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">
  <p:cSld name="Title - Top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2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6" name="Google Shape;56;p22"/>
          <p:cNvSpPr txBox="1"/>
          <p:nvPr>
            <p:ph type="title"/>
          </p:nvPr>
        </p:nvSpPr>
        <p:spPr>
          <a:xfrm>
            <a:off x="178594" y="178594"/>
            <a:ext cx="8786815" cy="62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57" name="Google Shape;57;p22"/>
          <p:cNvSpPr txBox="1"/>
          <p:nvPr>
            <p:ph idx="1" type="body"/>
          </p:nvPr>
        </p:nvSpPr>
        <p:spPr>
          <a:xfrm>
            <a:off x="179387" y="804672"/>
            <a:ext cx="8786813" cy="6240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2100"/>
              <a:buFont typeface="Arial"/>
              <a:buNone/>
              <a:defRPr b="1" sz="2100">
                <a:solidFill>
                  <a:srgbClr val="0071BC"/>
                </a:solidFill>
              </a:defRPr>
            </a:lvl1pPr>
            <a:lvl2pPr indent="-328612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575"/>
              <a:buFont typeface="Arial"/>
              <a:buChar char="•"/>
              <a:defRPr b="1" sz="2100">
                <a:solidFill>
                  <a:srgbClr val="0071BC"/>
                </a:solidFill>
              </a:defRPr>
            </a:lvl2pPr>
            <a:lvl3pPr indent="-328612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575"/>
              <a:buFont typeface="Arial"/>
              <a:buChar char="-"/>
              <a:defRPr b="1" sz="2100">
                <a:solidFill>
                  <a:srgbClr val="0071BC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2100"/>
              <a:buFont typeface="Arial"/>
              <a:buNone/>
              <a:defRPr b="1" sz="2100">
                <a:solidFill>
                  <a:srgbClr val="0071BC"/>
                </a:solidFill>
              </a:defRPr>
            </a:lvl4pPr>
            <a:lvl5pPr indent="-328612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575"/>
              <a:buFont typeface="Arial"/>
              <a:buChar char="-"/>
              <a:defRPr b="1" sz="2100">
                <a:solidFill>
                  <a:srgbClr val="0071BC"/>
                </a:solidFill>
              </a:defRPr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pic>
        <p:nvPicPr>
          <p:cNvPr descr="Image" id="58" name="Google Shape;5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378" y="6184989"/>
            <a:ext cx="2100622" cy="44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, 50/50 Layout" showMasterSp="0">
  <p:cSld name="Title - Top, 50/50 Layou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0" name="Google Shape;60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378" y="6184989"/>
            <a:ext cx="2100622" cy="449114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23"/>
          <p:cNvSpPr/>
          <p:nvPr/>
        </p:nvSpPr>
        <p:spPr>
          <a:xfrm>
            <a:off x="-3351" y="6697265"/>
            <a:ext cx="9147352" cy="186632"/>
          </a:xfrm>
          <a:prstGeom prst="rect">
            <a:avLst/>
          </a:prstGeom>
          <a:gradFill>
            <a:gsLst>
              <a:gs pos="0">
                <a:srgbClr val="0D67B9"/>
              </a:gs>
              <a:gs pos="73000">
                <a:srgbClr val="15ABEE"/>
              </a:gs>
              <a:gs pos="85000">
                <a:srgbClr val="FFFF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62" name="Google Shape;62;p23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" name="Google Shape;63;p23"/>
          <p:cNvSpPr txBox="1"/>
          <p:nvPr>
            <p:ph type="title"/>
          </p:nvPr>
        </p:nvSpPr>
        <p:spPr>
          <a:xfrm>
            <a:off x="178594" y="178594"/>
            <a:ext cx="8786815" cy="62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  <a:defRPr/>
            </a:lvl9pPr>
          </a:lstStyle>
          <a:p/>
        </p:txBody>
      </p:sp>
      <p:sp>
        <p:nvSpPr>
          <p:cNvPr id="64" name="Google Shape;64;p23"/>
          <p:cNvSpPr/>
          <p:nvPr/>
        </p:nvSpPr>
        <p:spPr>
          <a:xfrm>
            <a:off x="4527351" y="794741"/>
            <a:ext cx="89298" cy="5268518"/>
          </a:xfrm>
          <a:prstGeom prst="rect">
            <a:avLst/>
          </a:prstGeom>
          <a:solidFill>
            <a:srgbClr val="343434">
              <a:alpha val="7450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ibre Franklin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65" name="Google Shape;65;p23"/>
          <p:cNvSpPr txBox="1"/>
          <p:nvPr>
            <p:ph idx="1" type="body"/>
          </p:nvPr>
        </p:nvSpPr>
        <p:spPr>
          <a:xfrm>
            <a:off x="179387" y="804672"/>
            <a:ext cx="8786813" cy="731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A9A9A"/>
              </a:buClr>
              <a:buSzPts val="2700"/>
              <a:buFont typeface="Libre Franklin"/>
              <a:buNone/>
              <a:defRPr sz="2700">
                <a:solidFill>
                  <a:srgbClr val="9A9A9A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57187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A9A9A"/>
              </a:buClr>
              <a:buSzPts val="2025"/>
              <a:buFont typeface="Libre Franklin"/>
              <a:buChar char="•"/>
              <a:defRPr sz="2700">
                <a:solidFill>
                  <a:srgbClr val="9A9A9A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7187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A9A9A"/>
              </a:buClr>
              <a:buSzPts val="2025"/>
              <a:buFont typeface="Libre Franklin"/>
              <a:buChar char="-"/>
              <a:defRPr sz="2700">
                <a:solidFill>
                  <a:srgbClr val="9A9A9A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57187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A9A9A"/>
              </a:buClr>
              <a:buSzPts val="2025"/>
              <a:buFont typeface="Libre Franklin"/>
              <a:buChar char="-"/>
              <a:defRPr sz="2700">
                <a:solidFill>
                  <a:srgbClr val="9A9A9A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57187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A9A9A"/>
              </a:buClr>
              <a:buSzPts val="2025"/>
              <a:buFont typeface="Libre Franklin"/>
              <a:buChar char="-"/>
              <a:defRPr sz="2700">
                <a:solidFill>
                  <a:srgbClr val="9A9A9A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">
  <p:cSld name="Bullet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4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" name="Google Shape;68;p24"/>
          <p:cNvSpPr txBox="1"/>
          <p:nvPr>
            <p:ph idx="1" type="body"/>
          </p:nvPr>
        </p:nvSpPr>
        <p:spPr>
          <a:xfrm>
            <a:off x="178594" y="978408"/>
            <a:ext cx="8786815" cy="491132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3429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Char char="‣"/>
              <a:defRPr/>
            </a:lvl1pPr>
            <a:lvl2pPr indent="-314325" lvl="1" marL="914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•"/>
              <a:defRPr/>
            </a:lvl2pPr>
            <a:lvl3pPr indent="-314325" lvl="2" marL="1371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3pPr>
            <a:lvl4pPr indent="-314325" lvl="3" marL="1828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4pPr>
            <a:lvl5pPr indent="-314325" lvl="4" marL="22860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5pPr>
            <a:lvl6pPr indent="-314325" lvl="5" marL="2743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6pPr>
            <a:lvl7pPr indent="-314325" lvl="6" marL="32004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7pPr>
            <a:lvl8pPr indent="-314325" lvl="7" marL="36576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8pPr>
            <a:lvl9pPr indent="-314325" lvl="8" marL="41148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Char char="-"/>
              <a:defRPr/>
            </a:lvl9pPr>
          </a:lstStyle>
          <a:p/>
        </p:txBody>
      </p:sp>
      <p:pic>
        <p:nvPicPr>
          <p:cNvPr descr="Image" id="69" name="Google Shape;69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043378" y="6184989"/>
            <a:ext cx="2100622" cy="44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/>
          <p:nvPr/>
        </p:nvSpPr>
        <p:spPr>
          <a:xfrm>
            <a:off x="-3351" y="6697265"/>
            <a:ext cx="9147352" cy="186632"/>
          </a:xfrm>
          <a:prstGeom prst="rect">
            <a:avLst/>
          </a:prstGeom>
          <a:gradFill>
            <a:gsLst>
              <a:gs pos="0">
                <a:srgbClr val="0D67B9"/>
              </a:gs>
              <a:gs pos="73000">
                <a:srgbClr val="15ABEE"/>
              </a:gs>
              <a:gs pos="85000">
                <a:srgbClr val="FFFFFF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7" name="Google Shape;7;p15"/>
          <p:cNvSpPr txBox="1"/>
          <p:nvPr>
            <p:ph idx="12" type="sldNum"/>
          </p:nvPr>
        </p:nvSpPr>
        <p:spPr>
          <a:xfrm>
            <a:off x="8932975" y="6649888"/>
            <a:ext cx="211089" cy="225466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32125" spcFirstLastPara="1" rIns="32125" wrap="square" tIns="32125">
            <a:sp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Helvetica Neue"/>
              <a:buNone/>
              <a:defRPr b="1" i="0" sz="11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5"/>
          <p:cNvSpPr txBox="1"/>
          <p:nvPr>
            <p:ph type="title"/>
          </p:nvPr>
        </p:nvSpPr>
        <p:spPr>
          <a:xfrm>
            <a:off x="457200" y="274637"/>
            <a:ext cx="8229600" cy="12709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4200"/>
              <a:buFont typeface="Arial"/>
              <a:buNone/>
              <a:defRPr b="1" i="0" sz="4200" u="none" cap="none" strike="noStrike">
                <a:solidFill>
                  <a:srgbClr val="0071B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4200"/>
              <a:buFont typeface="Arial"/>
              <a:buNone/>
              <a:defRPr b="1" i="0" sz="4200" u="none" cap="none" strike="noStrike">
                <a:solidFill>
                  <a:srgbClr val="0071BC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4200"/>
              <a:buFont typeface="Arial"/>
              <a:buNone/>
              <a:defRPr b="1" i="0" sz="4200" u="none" cap="none" strike="noStrike">
                <a:solidFill>
                  <a:srgbClr val="0071BC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4200"/>
              <a:buFont typeface="Arial"/>
              <a:buNone/>
              <a:defRPr b="1" i="0" sz="4200" u="none" cap="none" strike="noStrike">
                <a:solidFill>
                  <a:srgbClr val="0071BC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4200"/>
              <a:buFont typeface="Arial"/>
              <a:buNone/>
              <a:defRPr b="1" i="0" sz="4200" u="none" cap="none" strike="noStrike">
                <a:solidFill>
                  <a:srgbClr val="0071BC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4200"/>
              <a:buFont typeface="Arial"/>
              <a:buNone/>
              <a:defRPr b="1" i="0" sz="4200" u="none" cap="none" strike="noStrike">
                <a:solidFill>
                  <a:srgbClr val="0071BC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4200"/>
              <a:buFont typeface="Arial"/>
              <a:buNone/>
              <a:defRPr b="1" i="0" sz="4200" u="none" cap="none" strike="noStrike">
                <a:solidFill>
                  <a:srgbClr val="0071BC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4200"/>
              <a:buFont typeface="Arial"/>
              <a:buNone/>
              <a:defRPr b="1" i="0" sz="4200" u="none" cap="none" strike="noStrike">
                <a:solidFill>
                  <a:srgbClr val="0071BC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4200"/>
              <a:buFont typeface="Arial"/>
              <a:buNone/>
              <a:defRPr b="1" i="0" sz="4200" u="none" cap="none" strike="noStrike">
                <a:solidFill>
                  <a:srgbClr val="0071B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" type="body"/>
          </p:nvPr>
        </p:nvSpPr>
        <p:spPr>
          <a:xfrm>
            <a:off x="457200" y="1545585"/>
            <a:ext cx="8229600" cy="4635193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Font typeface="Merriweather Sans"/>
              <a:buChar char="‣"/>
              <a:defRPr b="0" i="0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4325" lvl="1" marL="9144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Merriweather Sans"/>
              <a:buChar char="•"/>
              <a:defRPr b="0" i="0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4325" lvl="2" marL="13716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Merriweather Sans"/>
              <a:buChar char="-"/>
              <a:defRPr b="0" i="0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4325" lvl="3" marL="18288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Merriweather Sans"/>
              <a:buChar char="-"/>
              <a:defRPr b="0" i="0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4325" lvl="4" marL="22860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Merriweather Sans"/>
              <a:buChar char="-"/>
              <a:defRPr b="0" i="0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Merriweather Sans"/>
              <a:buChar char="-"/>
              <a:defRPr b="0" i="0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Merriweather Sans"/>
              <a:buChar char="-"/>
              <a:defRPr b="0" i="0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Merriweather Sans"/>
              <a:buChar char="-"/>
              <a:defRPr b="0" i="0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350"/>
              <a:buFont typeface="Merriweather Sans"/>
              <a:buChar char="-"/>
              <a:defRPr b="0" i="0" sz="18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ool.ntu.edu.tw/courses/8184/files/1516681/download?download_frd=1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03be5b800_0_37"/>
          <p:cNvSpPr txBox="1"/>
          <p:nvPr>
            <p:ph type="title"/>
          </p:nvPr>
        </p:nvSpPr>
        <p:spPr>
          <a:xfrm>
            <a:off x="4567284" y="2879011"/>
            <a:ext cx="44637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lang="en-US" sz="3420"/>
              <a:t>Final Project</a:t>
            </a:r>
            <a:endParaRPr sz="3420"/>
          </a:p>
        </p:txBody>
      </p:sp>
      <p:sp>
        <p:nvSpPr>
          <p:cNvPr id="108" name="Google Shape;108;g803be5b800_0_37"/>
          <p:cNvSpPr txBox="1"/>
          <p:nvPr>
            <p:ph idx="1" type="body"/>
          </p:nvPr>
        </p:nvSpPr>
        <p:spPr>
          <a:xfrm>
            <a:off x="4567285" y="4584146"/>
            <a:ext cx="4217700" cy="90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1270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Char char="‣"/>
            </a:pPr>
            <a:r>
              <a:rPr lang="en-US"/>
              <a:t>2021.12.14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8988ca2fad_0_22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70C0"/>
                </a:solidFill>
              </a:rPr>
              <a:t>T-junction </a:t>
            </a:r>
            <a:r>
              <a:rPr lang="en-US"/>
              <a:t>(20pt)</a:t>
            </a:r>
            <a:endParaRPr/>
          </a:p>
        </p:txBody>
      </p:sp>
      <p:sp>
        <p:nvSpPr>
          <p:cNvPr id="193" name="Google Shape;193;g8988ca2fad_0_22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Start position: </a:t>
            </a:r>
            <a:r>
              <a:rPr lang="en-US"/>
              <a:t>-68.59</a:t>
            </a:r>
            <a:r>
              <a:rPr lang="en-US"/>
              <a:t>, 2.85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End position: </a:t>
            </a:r>
            <a:r>
              <a:rPr lang="en-US"/>
              <a:t>-42.16</a:t>
            </a:r>
            <a:r>
              <a:rPr lang="en-US"/>
              <a:t>, </a:t>
            </a:r>
            <a:r>
              <a:rPr lang="en-US"/>
              <a:t>-4.90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Description: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You need to turn left at the intersection, and a</a:t>
            </a:r>
            <a:r>
              <a:rPr lang="en-US"/>
              <a:t>void opposite traffic</a:t>
            </a:r>
            <a:r>
              <a:rPr lang="en-US"/>
              <a:t>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Score: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8pt: Didn’t hit the safety island.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4pt: Arrive end position and the heading is parallel to the lane.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8pt: Avoid opposite traffic.</a:t>
            </a:r>
            <a:endParaRPr/>
          </a:p>
        </p:txBody>
      </p:sp>
      <p:sp>
        <p:nvSpPr>
          <p:cNvPr id="194" name="Google Shape;194;g8988ca2fad_0_22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889d65b330_0_29"/>
          <p:cNvPicPr preferRelativeResize="0"/>
          <p:nvPr/>
        </p:nvPicPr>
        <p:blipFill rotWithShape="1">
          <a:blip r:embed="rId3">
            <a:alphaModFix/>
          </a:blip>
          <a:srcRect b="0" l="0" r="0" t="30545"/>
          <a:stretch/>
        </p:blipFill>
        <p:spPr>
          <a:xfrm>
            <a:off x="222200" y="1866350"/>
            <a:ext cx="8699600" cy="4763051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889d65b330_0_29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Safety Island</a:t>
            </a:r>
            <a:endParaRPr/>
          </a:p>
        </p:txBody>
      </p:sp>
      <p:sp>
        <p:nvSpPr>
          <p:cNvPr id="201" name="Google Shape;201;g889d65b330_0_29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02" name="Google Shape;202;g889d65b330_0_29"/>
          <p:cNvSpPr/>
          <p:nvPr/>
        </p:nvSpPr>
        <p:spPr>
          <a:xfrm>
            <a:off x="2035650" y="3624725"/>
            <a:ext cx="820200" cy="486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889d65b330_0_29"/>
          <p:cNvSpPr txBox="1"/>
          <p:nvPr/>
        </p:nvSpPr>
        <p:spPr>
          <a:xfrm>
            <a:off x="1628975" y="4023450"/>
            <a:ext cx="158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</a:rPr>
              <a:t>safe island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04" name="Google Shape;204;g889d65b330_0_29"/>
          <p:cNvSpPr txBox="1"/>
          <p:nvPr/>
        </p:nvSpPr>
        <p:spPr>
          <a:xfrm>
            <a:off x="3838775" y="3413850"/>
            <a:ext cx="158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00"/>
                </a:solidFill>
              </a:rPr>
              <a:t>oncoming car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205" name="Google Shape;205;g889d65b330_0_29"/>
          <p:cNvSpPr/>
          <p:nvPr/>
        </p:nvSpPr>
        <p:spPr>
          <a:xfrm>
            <a:off x="3340075" y="3472325"/>
            <a:ext cx="658800" cy="486000"/>
          </a:xfrm>
          <a:prstGeom prst="rect">
            <a:avLst/>
          </a:prstGeom>
          <a:noFill/>
          <a:ln cap="flat" cmpd="sng" w="3810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988ca2fad_0_28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70C0"/>
                </a:solidFill>
              </a:rPr>
              <a:t>Roundabout</a:t>
            </a:r>
            <a:r>
              <a:rPr lang="en-US"/>
              <a:t> (15pt)</a:t>
            </a:r>
            <a:endParaRPr/>
          </a:p>
        </p:txBody>
      </p:sp>
      <p:sp>
        <p:nvSpPr>
          <p:cNvPr id="211" name="Google Shape;211;g8988ca2fad_0_28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Start position: </a:t>
            </a:r>
            <a:r>
              <a:rPr lang="en-US"/>
              <a:t>35.66, 24.11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End position: </a:t>
            </a:r>
            <a:r>
              <a:rPr lang="en-US"/>
              <a:t>34.90</a:t>
            </a:r>
            <a:r>
              <a:rPr lang="en-US"/>
              <a:t>, 36.00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Description: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Drive from start position to end position. The direction of roundabout is counterclockwise.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Score: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5pt: Arrive end position and the heading is parallel to the lane.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5pt: Pass the middle position.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5pt: Always drive in lane.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-5pt: Collision. (NPC disappear after 1 second)</a:t>
            </a:r>
            <a:endParaRPr/>
          </a:p>
        </p:txBody>
      </p:sp>
      <p:sp>
        <p:nvSpPr>
          <p:cNvPr id="212" name="Google Shape;212;g8988ca2fad_0_28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89d65b330_0_37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Roundabout</a:t>
            </a:r>
            <a:endParaRPr/>
          </a:p>
        </p:txBody>
      </p:sp>
      <p:sp>
        <p:nvSpPr>
          <p:cNvPr id="218" name="Google Shape;218;g889d65b330_0_37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Green: 15pt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Yellow: 10pt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Red: 5pt</a:t>
            </a:r>
            <a:endParaRPr/>
          </a:p>
        </p:txBody>
      </p:sp>
      <p:sp>
        <p:nvSpPr>
          <p:cNvPr id="219" name="Google Shape;219;g889d65b330_0_37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20" name="Google Shape;220;g889d65b330_0_37"/>
          <p:cNvPicPr preferRelativeResize="0"/>
          <p:nvPr/>
        </p:nvPicPr>
        <p:blipFill rotWithShape="1">
          <a:blip r:embed="rId3">
            <a:alphaModFix/>
          </a:blip>
          <a:srcRect b="40348" l="62414" r="11198" t="17229"/>
          <a:stretch/>
        </p:blipFill>
        <p:spPr>
          <a:xfrm>
            <a:off x="3312999" y="890312"/>
            <a:ext cx="5410300" cy="507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g889d65b330_0_37"/>
          <p:cNvSpPr/>
          <p:nvPr/>
        </p:nvSpPr>
        <p:spPr>
          <a:xfrm>
            <a:off x="4370925" y="1949167"/>
            <a:ext cx="3347225" cy="2729550"/>
          </a:xfrm>
          <a:custGeom>
            <a:rect b="b" l="l" r="r" t="t"/>
            <a:pathLst>
              <a:path extrusionOk="0" h="109182" w="133889">
                <a:moveTo>
                  <a:pt x="0" y="69030"/>
                </a:moveTo>
                <a:cubicBezTo>
                  <a:pt x="2413" y="69092"/>
                  <a:pt x="7300" y="64885"/>
                  <a:pt x="14477" y="69401"/>
                </a:cubicBezTo>
                <a:cubicBezTo>
                  <a:pt x="21654" y="73917"/>
                  <a:pt x="31553" y="89508"/>
                  <a:pt x="43060" y="96128"/>
                </a:cubicBezTo>
                <a:cubicBezTo>
                  <a:pt x="54567" y="102748"/>
                  <a:pt x="70467" y="109615"/>
                  <a:pt x="83521" y="109120"/>
                </a:cubicBezTo>
                <a:cubicBezTo>
                  <a:pt x="96575" y="108625"/>
                  <a:pt x="113032" y="101448"/>
                  <a:pt x="121384" y="93158"/>
                </a:cubicBezTo>
                <a:cubicBezTo>
                  <a:pt x="129736" y="84868"/>
                  <a:pt x="132830" y="71319"/>
                  <a:pt x="133634" y="59379"/>
                </a:cubicBezTo>
                <a:cubicBezTo>
                  <a:pt x="134438" y="47439"/>
                  <a:pt x="132892" y="31167"/>
                  <a:pt x="126210" y="21516"/>
                </a:cubicBezTo>
                <a:cubicBezTo>
                  <a:pt x="119528" y="11865"/>
                  <a:pt x="106413" y="4441"/>
                  <a:pt x="93544" y="1471"/>
                </a:cubicBezTo>
                <a:cubicBezTo>
                  <a:pt x="80676" y="-1499"/>
                  <a:pt x="59145" y="790"/>
                  <a:pt x="48999" y="3698"/>
                </a:cubicBezTo>
                <a:cubicBezTo>
                  <a:pt x="38853" y="6606"/>
                  <a:pt x="39657" y="15762"/>
                  <a:pt x="32666" y="18917"/>
                </a:cubicBezTo>
                <a:cubicBezTo>
                  <a:pt x="25675" y="22072"/>
                  <a:pt x="11322" y="22010"/>
                  <a:pt x="7053" y="22629"/>
                </a:cubicBezTo>
              </a:path>
            </a:pathLst>
          </a:cu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889d65b330_0_37"/>
          <p:cNvSpPr/>
          <p:nvPr/>
        </p:nvSpPr>
        <p:spPr>
          <a:xfrm>
            <a:off x="4370925" y="2350073"/>
            <a:ext cx="3304100" cy="1951075"/>
          </a:xfrm>
          <a:custGeom>
            <a:rect b="b" l="l" r="r" t="t"/>
            <a:pathLst>
              <a:path extrusionOk="0" h="78043" w="132164">
                <a:moveTo>
                  <a:pt x="0" y="51138"/>
                </a:moveTo>
                <a:cubicBezTo>
                  <a:pt x="14601" y="55593"/>
                  <a:pt x="65579" y="79288"/>
                  <a:pt x="87604" y="77865"/>
                </a:cubicBezTo>
                <a:cubicBezTo>
                  <a:pt x="109629" y="76442"/>
                  <a:pt x="132273" y="55283"/>
                  <a:pt x="132149" y="42600"/>
                </a:cubicBezTo>
                <a:cubicBezTo>
                  <a:pt x="132025" y="29917"/>
                  <a:pt x="107216" y="7584"/>
                  <a:pt x="86862" y="1768"/>
                </a:cubicBezTo>
                <a:cubicBezTo>
                  <a:pt x="66508" y="-4047"/>
                  <a:pt x="22830" y="6717"/>
                  <a:pt x="10023" y="7707"/>
                </a:cubicBezTo>
              </a:path>
            </a:pathLst>
          </a:custGeom>
          <a:noFill/>
          <a:ln cap="flat" cmpd="sng" w="3810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g889d65b330_0_37"/>
          <p:cNvSpPr/>
          <p:nvPr/>
        </p:nvSpPr>
        <p:spPr>
          <a:xfrm>
            <a:off x="4324525" y="2533475"/>
            <a:ext cx="1061700" cy="1141450"/>
          </a:xfrm>
          <a:custGeom>
            <a:rect b="b" l="l" r="r" t="t"/>
            <a:pathLst>
              <a:path extrusionOk="0" h="45658" w="42468">
                <a:moveTo>
                  <a:pt x="0" y="45658"/>
                </a:moveTo>
                <a:cubicBezTo>
                  <a:pt x="7053" y="43060"/>
                  <a:pt x="40215" y="37677"/>
                  <a:pt x="42318" y="30067"/>
                </a:cubicBezTo>
                <a:cubicBezTo>
                  <a:pt x="44422" y="22457"/>
                  <a:pt x="17571" y="5011"/>
                  <a:pt x="12621" y="0"/>
                </a:cubicBezTo>
              </a:path>
            </a:pathLst>
          </a:cu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088a5218ac_1_14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g1088a5218ac_1_14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1088a5218ac_1_14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g1088a5218ac_1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211" y="0"/>
            <a:ext cx="8699576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8988ca2fad_0_34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Angled Parking Slots (10pt)</a:t>
            </a:r>
            <a:endParaRPr/>
          </a:p>
        </p:txBody>
      </p:sp>
      <p:sp>
        <p:nvSpPr>
          <p:cNvPr id="237" name="Google Shape;237;g8988ca2fad_0_34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Start position: </a:t>
            </a:r>
            <a:r>
              <a:rPr lang="en-US"/>
              <a:t>36.0, -38.1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End position: </a:t>
            </a:r>
            <a:r>
              <a:rPr lang="en-US"/>
              <a:t>33.4</a:t>
            </a:r>
            <a:r>
              <a:rPr lang="en-US"/>
              <a:t>, </a:t>
            </a:r>
            <a:r>
              <a:rPr lang="en-US"/>
              <a:t>-23.4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Description: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You need to stop the vehicle in a parking slot.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Score: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5pt: The heading is parallel to the parking slot.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5pt: The vehicle is completely driving outside the lane.</a:t>
            </a:r>
            <a:endParaRPr/>
          </a:p>
        </p:txBody>
      </p:sp>
      <p:sp>
        <p:nvSpPr>
          <p:cNvPr id="238" name="Google Shape;238;g8988ca2fad_0_34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89d65b330_0_60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44" name="Google Shape;244;g889d65b330_0_60"/>
          <p:cNvSpPr txBox="1"/>
          <p:nvPr>
            <p:ph idx="1" type="body"/>
          </p:nvPr>
        </p:nvSpPr>
        <p:spPr>
          <a:xfrm>
            <a:off x="178600" y="3700829"/>
            <a:ext cx="8786700" cy="28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Park in green area: 5pt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Correct heading: 5pt</a:t>
            </a:r>
            <a:endParaRPr/>
          </a:p>
        </p:txBody>
      </p:sp>
      <p:sp>
        <p:nvSpPr>
          <p:cNvPr id="245" name="Google Shape;245;g889d65b330_0_60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46" name="Google Shape;246;g889d65b330_0_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50" y="178600"/>
            <a:ext cx="4726649" cy="329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g889d65b330_0_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7350" y="2766172"/>
            <a:ext cx="4726651" cy="40029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Google Shape;248;g889d65b330_0_60"/>
          <p:cNvCxnSpPr/>
          <p:nvPr/>
        </p:nvCxnSpPr>
        <p:spPr>
          <a:xfrm>
            <a:off x="7013113" y="4153704"/>
            <a:ext cx="29700" cy="1889100"/>
          </a:xfrm>
          <a:prstGeom prst="straightConnector1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med" w="med" type="stealth"/>
            <a:tailEnd len="sm" w="sm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 txBox="1"/>
          <p:nvPr>
            <p:ph type="title"/>
          </p:nvPr>
        </p:nvSpPr>
        <p:spPr>
          <a:xfrm>
            <a:off x="178594" y="178594"/>
            <a:ext cx="8786815" cy="6250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1BC"/>
              </a:buClr>
              <a:buSzPts val="1800"/>
              <a:buNone/>
            </a:pPr>
            <a:r>
              <a:rPr lang="en-US" sz="3780"/>
              <a:t>Demo</a:t>
            </a:r>
            <a:endParaRPr sz="3780"/>
          </a:p>
        </p:txBody>
      </p:sp>
      <p:sp>
        <p:nvSpPr>
          <p:cNvPr id="254" name="Google Shape;254;p45"/>
          <p:cNvSpPr txBox="1"/>
          <p:nvPr>
            <p:ph idx="1" type="body"/>
          </p:nvPr>
        </p:nvSpPr>
        <p:spPr>
          <a:xfrm>
            <a:off x="178600" y="1536200"/>
            <a:ext cx="87867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-368300" lvl="0" marL="457200" rtl="0" algn="l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2200"/>
              <a:buChar char="‣"/>
            </a:pPr>
            <a:r>
              <a:rPr lang="en-US" sz="1929"/>
              <a:t>Date: 1/11, 1/18 or 1/25</a:t>
            </a:r>
            <a:endParaRPr sz="1929"/>
          </a:p>
          <a:p>
            <a:pPr indent="-351155" lvl="0" marL="457200" rtl="0" algn="l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SzPts val="1930"/>
              <a:buChar char="‣"/>
            </a:pPr>
            <a:r>
              <a:rPr lang="en-US" sz="1929"/>
              <a:t>Place: TBA.</a:t>
            </a:r>
            <a:endParaRPr sz="1929"/>
          </a:p>
          <a:p>
            <a:pPr indent="-351091" lvl="0" marL="457200" rtl="0" algn="l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SzPts val="1929"/>
              <a:buChar char="‣"/>
            </a:pPr>
            <a:r>
              <a:rPr lang="en-US" sz="1929"/>
              <a:t>Bring your laptop to the classroom or use TeamViewer </a:t>
            </a:r>
            <a:r>
              <a:rPr lang="en-US" sz="1929"/>
              <a:t>to control your PC remotely.</a:t>
            </a:r>
            <a:endParaRPr sz="1929"/>
          </a:p>
          <a:p>
            <a:pPr indent="-351091" lvl="0" marL="457200" rtl="0" algn="l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SzPts val="1929"/>
              <a:buChar char="‣"/>
            </a:pPr>
            <a:r>
              <a:rPr lang="en-US" sz="1929"/>
              <a:t>You need to record a video during the demo or let TA record it by </a:t>
            </a:r>
            <a:r>
              <a:rPr lang="en-US" sz="1929"/>
              <a:t>TeamViewer</a:t>
            </a:r>
            <a:r>
              <a:rPr lang="en-US" sz="1929"/>
              <a:t>.</a:t>
            </a:r>
            <a:endParaRPr sz="1929"/>
          </a:p>
          <a:p>
            <a:pPr indent="-351155" lvl="0" marL="457200" rtl="0" algn="l">
              <a:lnSpc>
                <a:spcPct val="140000"/>
              </a:lnSpc>
              <a:spcBef>
                <a:spcPts val="800"/>
              </a:spcBef>
              <a:spcAft>
                <a:spcPts val="0"/>
              </a:spcAft>
              <a:buSzPts val="1930"/>
              <a:buChar char="‣"/>
            </a:pPr>
            <a:r>
              <a:rPr lang="en-US" sz="1929"/>
              <a:t>You can also prepare a video of your best tried.</a:t>
            </a:r>
            <a:endParaRPr sz="1929"/>
          </a:p>
        </p:txBody>
      </p:sp>
      <p:sp>
        <p:nvSpPr>
          <p:cNvPr id="255" name="Google Shape;255;p45"/>
          <p:cNvSpPr txBox="1"/>
          <p:nvPr>
            <p:ph idx="2" type="body"/>
          </p:nvPr>
        </p:nvSpPr>
        <p:spPr>
          <a:xfrm>
            <a:off x="179387" y="804672"/>
            <a:ext cx="8786814" cy="7315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28600" lvl="0" marL="4572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0070C0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03be5b800_0_29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Tasks</a:t>
            </a:r>
            <a:endParaRPr/>
          </a:p>
        </p:txBody>
      </p:sp>
      <p:sp>
        <p:nvSpPr>
          <p:cNvPr id="114" name="Google Shape;114;g803be5b800_0_29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There are six tasks.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Traffic light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Road curves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Narrowing driving lanes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T-junction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Roundabout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Angled Parking lots</a:t>
            </a:r>
            <a:endParaRPr/>
          </a:p>
          <a:p>
            <a:pPr indent="-3143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‣"/>
            </a:pPr>
            <a:r>
              <a:rPr lang="en-US"/>
              <a:t>Please download code from this link.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https://cool.ntu.edu.tw/courses/8184/files/1516681/download?download_frd=1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15" name="Google Shape;115;g803be5b800_0_29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89d65b330_0_0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Map</a:t>
            </a:r>
            <a:endParaRPr/>
          </a:p>
        </p:txBody>
      </p:sp>
      <p:sp>
        <p:nvSpPr>
          <p:cNvPr id="121" name="Google Shape;121;g889d65b330_0_0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22" name="Google Shape;122;g889d65b330_0_0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23" name="Google Shape;123;g889d65b330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60026"/>
            <a:ext cx="9143999" cy="533794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g889d65b330_0_0"/>
          <p:cNvCxnSpPr/>
          <p:nvPr/>
        </p:nvCxnSpPr>
        <p:spPr>
          <a:xfrm flipH="1" rot="10800000">
            <a:off x="1651850" y="5540150"/>
            <a:ext cx="5930100" cy="37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25" name="Google Shape;125;g889d65b330_0_0"/>
          <p:cNvSpPr txBox="1"/>
          <p:nvPr/>
        </p:nvSpPr>
        <p:spPr>
          <a:xfrm>
            <a:off x="3758450" y="5169025"/>
            <a:ext cx="844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Task1</a:t>
            </a:r>
            <a:endParaRPr b="1" i="0" sz="16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g889d65b330_0_0"/>
          <p:cNvSpPr/>
          <p:nvPr/>
        </p:nvSpPr>
        <p:spPr>
          <a:xfrm>
            <a:off x="7554000" y="1336324"/>
            <a:ext cx="1263375" cy="4198400"/>
          </a:xfrm>
          <a:custGeom>
            <a:rect b="b" l="l" r="r" t="t"/>
            <a:pathLst>
              <a:path extrusionOk="0" h="167936" w="50535">
                <a:moveTo>
                  <a:pt x="7424" y="167414"/>
                </a:moveTo>
                <a:cubicBezTo>
                  <a:pt x="12312" y="167043"/>
                  <a:pt x="29759" y="169826"/>
                  <a:pt x="36750" y="165186"/>
                </a:cubicBezTo>
                <a:cubicBezTo>
                  <a:pt x="43741" y="160546"/>
                  <a:pt x="47206" y="150647"/>
                  <a:pt x="49371" y="139573"/>
                </a:cubicBezTo>
                <a:cubicBezTo>
                  <a:pt x="51536" y="128499"/>
                  <a:pt x="49990" y="113837"/>
                  <a:pt x="49742" y="98741"/>
                </a:cubicBezTo>
                <a:cubicBezTo>
                  <a:pt x="49495" y="83645"/>
                  <a:pt x="51289" y="62981"/>
                  <a:pt x="47886" y="48999"/>
                </a:cubicBezTo>
                <a:cubicBezTo>
                  <a:pt x="44483" y="35017"/>
                  <a:pt x="36192" y="22706"/>
                  <a:pt x="29325" y="14849"/>
                </a:cubicBezTo>
                <a:cubicBezTo>
                  <a:pt x="22458" y="6992"/>
                  <a:pt x="11570" y="4331"/>
                  <a:pt x="6682" y="1856"/>
                </a:cubicBezTo>
                <a:cubicBezTo>
                  <a:pt x="1795" y="-619"/>
                  <a:pt x="1114" y="309"/>
                  <a:pt x="0" y="0"/>
                </a:cubicBezTo>
              </a:path>
            </a:pathLst>
          </a:custGeom>
          <a:noFill/>
          <a:ln cap="flat" cmpd="sng" w="2857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889d65b330_0_0"/>
          <p:cNvSpPr txBox="1"/>
          <p:nvPr/>
        </p:nvSpPr>
        <p:spPr>
          <a:xfrm>
            <a:off x="7972875" y="3873725"/>
            <a:ext cx="844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Task2</a:t>
            </a:r>
            <a:endParaRPr b="1" i="0" sz="1600" u="none" cap="none" strike="noStrike">
              <a:solidFill>
                <a:srgbClr val="FF99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889d65b330_0_0"/>
          <p:cNvSpPr/>
          <p:nvPr/>
        </p:nvSpPr>
        <p:spPr>
          <a:xfrm>
            <a:off x="380475" y="1150744"/>
            <a:ext cx="4849750" cy="1020800"/>
          </a:xfrm>
          <a:custGeom>
            <a:rect b="b" l="l" r="r" t="t"/>
            <a:pathLst>
              <a:path extrusionOk="0" h="40832" w="193990">
                <a:moveTo>
                  <a:pt x="193769" y="371"/>
                </a:moveTo>
                <a:cubicBezTo>
                  <a:pt x="192161" y="433"/>
                  <a:pt x="198657" y="742"/>
                  <a:pt x="184118" y="742"/>
                </a:cubicBezTo>
                <a:cubicBezTo>
                  <a:pt x="169579" y="742"/>
                  <a:pt x="127880" y="-619"/>
                  <a:pt x="106536" y="371"/>
                </a:cubicBezTo>
                <a:cubicBezTo>
                  <a:pt x="85192" y="1361"/>
                  <a:pt x="70900" y="5011"/>
                  <a:pt x="56052" y="6681"/>
                </a:cubicBezTo>
                <a:cubicBezTo>
                  <a:pt x="41204" y="8351"/>
                  <a:pt x="26047" y="8228"/>
                  <a:pt x="17447" y="10393"/>
                </a:cubicBezTo>
                <a:cubicBezTo>
                  <a:pt x="8848" y="12558"/>
                  <a:pt x="7363" y="14600"/>
                  <a:pt x="4455" y="19673"/>
                </a:cubicBezTo>
                <a:cubicBezTo>
                  <a:pt x="1547" y="24746"/>
                  <a:pt x="743" y="37306"/>
                  <a:pt x="0" y="40832"/>
                </a:cubicBezTo>
              </a:path>
            </a:pathLst>
          </a:cu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889d65b330_0_0"/>
          <p:cNvSpPr txBox="1"/>
          <p:nvPr/>
        </p:nvSpPr>
        <p:spPr>
          <a:xfrm>
            <a:off x="2323950" y="1150750"/>
            <a:ext cx="844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Task3</a:t>
            </a:r>
            <a:endParaRPr b="1" i="0" sz="1600" u="none" cap="none" strike="noStrike">
              <a:solidFill>
                <a:srgbClr val="00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889d65b330_0_0"/>
          <p:cNvSpPr txBox="1"/>
          <p:nvPr/>
        </p:nvSpPr>
        <p:spPr>
          <a:xfrm>
            <a:off x="50325" y="2934075"/>
            <a:ext cx="844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Task4</a:t>
            </a:r>
            <a:endParaRPr b="1" i="0" sz="16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g889d65b330_0_0"/>
          <p:cNvSpPr/>
          <p:nvPr/>
        </p:nvSpPr>
        <p:spPr>
          <a:xfrm>
            <a:off x="6217675" y="2133357"/>
            <a:ext cx="1469350" cy="1232225"/>
          </a:xfrm>
          <a:custGeom>
            <a:rect b="b" l="l" r="r" t="t"/>
            <a:pathLst>
              <a:path extrusionOk="0" h="49289" w="58774">
                <a:moveTo>
                  <a:pt x="0" y="30853"/>
                </a:moveTo>
                <a:cubicBezTo>
                  <a:pt x="2104" y="31967"/>
                  <a:pt x="9033" y="34875"/>
                  <a:pt x="12621" y="37535"/>
                </a:cubicBezTo>
                <a:cubicBezTo>
                  <a:pt x="16209" y="40195"/>
                  <a:pt x="17385" y="44897"/>
                  <a:pt x="21530" y="46815"/>
                </a:cubicBezTo>
                <a:cubicBezTo>
                  <a:pt x="25675" y="48733"/>
                  <a:pt x="32481" y="49537"/>
                  <a:pt x="37492" y="49042"/>
                </a:cubicBezTo>
                <a:cubicBezTo>
                  <a:pt x="42503" y="48547"/>
                  <a:pt x="48071" y="47248"/>
                  <a:pt x="51597" y="43845"/>
                </a:cubicBezTo>
                <a:cubicBezTo>
                  <a:pt x="55123" y="40442"/>
                  <a:pt x="58155" y="34132"/>
                  <a:pt x="58650" y="28626"/>
                </a:cubicBezTo>
                <a:cubicBezTo>
                  <a:pt x="59145" y="23120"/>
                  <a:pt x="57289" y="15324"/>
                  <a:pt x="54567" y="10808"/>
                </a:cubicBezTo>
                <a:cubicBezTo>
                  <a:pt x="51845" y="6292"/>
                  <a:pt x="47143" y="3199"/>
                  <a:pt x="42317" y="1528"/>
                </a:cubicBezTo>
                <a:cubicBezTo>
                  <a:pt x="37491" y="-142"/>
                  <a:pt x="30377" y="-452"/>
                  <a:pt x="25613" y="785"/>
                </a:cubicBezTo>
                <a:cubicBezTo>
                  <a:pt x="20849" y="2022"/>
                  <a:pt x="17632" y="7467"/>
                  <a:pt x="13734" y="8952"/>
                </a:cubicBezTo>
                <a:cubicBezTo>
                  <a:pt x="9836" y="10437"/>
                  <a:pt x="4145" y="9570"/>
                  <a:pt x="2227" y="9694"/>
                </a:cubicBezTo>
              </a:path>
            </a:pathLst>
          </a:cu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889d65b330_0_0"/>
          <p:cNvSpPr txBox="1"/>
          <p:nvPr/>
        </p:nvSpPr>
        <p:spPr>
          <a:xfrm>
            <a:off x="6633850" y="3352563"/>
            <a:ext cx="844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00FF00"/>
                </a:solidFill>
                <a:latin typeface="Arial"/>
                <a:ea typeface="Arial"/>
                <a:cs typeface="Arial"/>
                <a:sym typeface="Arial"/>
              </a:rPr>
              <a:t>Task5</a:t>
            </a:r>
            <a:endParaRPr b="1" i="0" sz="1600" u="none" cap="none" strike="noStrike">
              <a:solidFill>
                <a:srgbClr val="00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g889d65b330_0_0"/>
          <p:cNvSpPr txBox="1"/>
          <p:nvPr/>
        </p:nvSpPr>
        <p:spPr>
          <a:xfrm>
            <a:off x="5230225" y="2341075"/>
            <a:ext cx="8445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Task6</a:t>
            </a:r>
            <a:endParaRPr b="1" i="0" sz="1600" u="none" cap="none" strike="noStrike">
              <a:solidFill>
                <a:srgbClr val="FF99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4" name="Google Shape;134;g889d65b330_0_0"/>
          <p:cNvCxnSpPr/>
          <p:nvPr/>
        </p:nvCxnSpPr>
        <p:spPr>
          <a:xfrm flipH="1" rot="10800000">
            <a:off x="1048650" y="2913925"/>
            <a:ext cx="5076300" cy="930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35" name="Google Shape;135;g889d65b330_0_0"/>
          <p:cNvCxnSpPr/>
          <p:nvPr/>
        </p:nvCxnSpPr>
        <p:spPr>
          <a:xfrm>
            <a:off x="5317500" y="1169300"/>
            <a:ext cx="2199600" cy="176100"/>
          </a:xfrm>
          <a:prstGeom prst="straightConnector1">
            <a:avLst/>
          </a:prstGeom>
          <a:noFill/>
          <a:ln cap="flat" cmpd="sng" w="19050">
            <a:solidFill>
              <a:srgbClr val="00FFFF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136" name="Google Shape;136;g889d65b330_0_0"/>
          <p:cNvSpPr txBox="1"/>
          <p:nvPr/>
        </p:nvSpPr>
        <p:spPr>
          <a:xfrm>
            <a:off x="760900" y="3016825"/>
            <a:ext cx="138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</a:rPr>
              <a:t>閃避對向車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37" name="Google Shape;137;g889d65b330_0_0"/>
          <p:cNvSpPr txBox="1"/>
          <p:nvPr/>
        </p:nvSpPr>
        <p:spPr>
          <a:xfrm>
            <a:off x="7608300" y="3117775"/>
            <a:ext cx="138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</a:rPr>
              <a:t>閃避</a:t>
            </a:r>
            <a:r>
              <a:rPr lang="en-US">
                <a:solidFill>
                  <a:srgbClr val="FF0000"/>
                </a:solidFill>
              </a:rPr>
              <a:t>靜態障礙物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38" name="Google Shape;138;g889d65b330_0_0"/>
          <p:cNvSpPr txBox="1"/>
          <p:nvPr/>
        </p:nvSpPr>
        <p:spPr>
          <a:xfrm>
            <a:off x="6922500" y="2127175"/>
            <a:ext cx="138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</a:rPr>
              <a:t>閃避</a:t>
            </a:r>
            <a:r>
              <a:rPr lang="en-US">
                <a:solidFill>
                  <a:srgbClr val="FF0000"/>
                </a:solidFill>
              </a:rPr>
              <a:t>圓環內外線車子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39" name="Google Shape;139;g889d65b330_0_0"/>
          <p:cNvSpPr/>
          <p:nvPr/>
        </p:nvSpPr>
        <p:spPr>
          <a:xfrm>
            <a:off x="3438875" y="2219404"/>
            <a:ext cx="2727400" cy="223475"/>
          </a:xfrm>
          <a:custGeom>
            <a:rect b="b" l="l" r="r" t="t"/>
            <a:pathLst>
              <a:path extrusionOk="0" h="8939" w="109096">
                <a:moveTo>
                  <a:pt x="109096" y="7276"/>
                </a:moveTo>
                <a:cubicBezTo>
                  <a:pt x="102772" y="7540"/>
                  <a:pt x="86500" y="8791"/>
                  <a:pt x="71150" y="8857"/>
                </a:cubicBezTo>
                <a:cubicBezTo>
                  <a:pt x="55800" y="8923"/>
                  <a:pt x="27340" y="9055"/>
                  <a:pt x="16997" y="7671"/>
                </a:cubicBezTo>
                <a:cubicBezTo>
                  <a:pt x="6654" y="6288"/>
                  <a:pt x="11925" y="1742"/>
                  <a:pt x="9092" y="556"/>
                </a:cubicBezTo>
                <a:cubicBezTo>
                  <a:pt x="6259" y="-630"/>
                  <a:pt x="1515" y="556"/>
                  <a:pt x="0" y="556"/>
                </a:cubicBezTo>
              </a:path>
            </a:pathLst>
          </a:cu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" name="Google Shape;140;g889d65b330_0_0"/>
          <p:cNvSpPr/>
          <p:nvPr/>
        </p:nvSpPr>
        <p:spPr>
          <a:xfrm>
            <a:off x="355750" y="2312350"/>
            <a:ext cx="2519875" cy="602800"/>
          </a:xfrm>
          <a:custGeom>
            <a:rect b="b" l="l" r="r" t="t"/>
            <a:pathLst>
              <a:path extrusionOk="0" h="24112" w="100795">
                <a:moveTo>
                  <a:pt x="0" y="0"/>
                </a:moveTo>
                <a:cubicBezTo>
                  <a:pt x="1120" y="3623"/>
                  <a:pt x="1120" y="17919"/>
                  <a:pt x="6720" y="21740"/>
                </a:cubicBezTo>
                <a:cubicBezTo>
                  <a:pt x="12320" y="25561"/>
                  <a:pt x="17919" y="22531"/>
                  <a:pt x="33598" y="22926"/>
                </a:cubicBezTo>
                <a:cubicBezTo>
                  <a:pt x="49277" y="23321"/>
                  <a:pt x="89596" y="23914"/>
                  <a:pt x="100795" y="24112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1" name="Google Shape;141;g889d65b330_0_0"/>
          <p:cNvSpPr txBox="1"/>
          <p:nvPr/>
        </p:nvSpPr>
        <p:spPr>
          <a:xfrm>
            <a:off x="2968500" y="207425"/>
            <a:ext cx="272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</a:rPr>
              <a:t>個人賽不分組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771dfb114_0_1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Traffic Light (20pt)</a:t>
            </a:r>
            <a:endParaRPr/>
          </a:p>
        </p:txBody>
      </p:sp>
      <p:sp>
        <p:nvSpPr>
          <p:cNvPr id="147" name="Google Shape;147;g8771dfb114_0_1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Start position: -25.59, -49.80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End position: 78.77, -11.41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Description: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There are two intersections on the path. You need to stop behind stop line when the red light is on.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Score: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5pt: Always drive in correct lane.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15pt: Follow the traffic light correctly.</a:t>
            </a:r>
            <a:endParaRPr/>
          </a:p>
          <a:p>
            <a:pPr indent="-314325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-"/>
            </a:pPr>
            <a:r>
              <a:rPr lang="en-US"/>
              <a:t>3*3pt stop in front of stop line when red.</a:t>
            </a:r>
            <a:endParaRPr/>
          </a:p>
          <a:p>
            <a:pPr indent="-314325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-"/>
            </a:pPr>
            <a:r>
              <a:rPr lang="en-US"/>
              <a:t>2*3pt start within 2 second after light turns green.</a:t>
            </a:r>
            <a:endParaRPr/>
          </a:p>
        </p:txBody>
      </p:sp>
      <p:sp>
        <p:nvSpPr>
          <p:cNvPr id="148" name="Google Shape;148;g8771dfb114_0_1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g889d65b330_0_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9020"/>
            <a:ext cx="9143998" cy="485995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889d65b330_0_72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Traffic Light</a:t>
            </a:r>
            <a:endParaRPr/>
          </a:p>
        </p:txBody>
      </p:sp>
      <p:sp>
        <p:nvSpPr>
          <p:cNvPr id="155" name="Google Shape;155;g889d65b330_0_72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56" name="Google Shape;156;g889d65b330_0_72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57" name="Google Shape;157;g889d65b330_0_72"/>
          <p:cNvSpPr/>
          <p:nvPr/>
        </p:nvSpPr>
        <p:spPr>
          <a:xfrm>
            <a:off x="3266600" y="2472425"/>
            <a:ext cx="1457100" cy="807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988ca2fad_0_2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Curve </a:t>
            </a:r>
            <a:r>
              <a:rPr lang="en-US"/>
              <a:t>Road (15pt)</a:t>
            </a:r>
            <a:endParaRPr/>
          </a:p>
        </p:txBody>
      </p:sp>
      <p:sp>
        <p:nvSpPr>
          <p:cNvPr id="163" name="Google Shape;163;g8988ca2fad_0_2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Start position: </a:t>
            </a:r>
            <a:r>
              <a:rPr lang="en-US"/>
              <a:t>78.74, -11.37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End position: </a:t>
            </a:r>
            <a:r>
              <a:rPr lang="en-US"/>
              <a:t>53.64, 61.24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Description: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In this task, you need to turn left and keep in lane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Score: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5pt: Always drive in correct lane.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10pt: Arrive end position and the heading is perpendicular to the stop line.</a:t>
            </a:r>
            <a:endParaRPr/>
          </a:p>
        </p:txBody>
      </p:sp>
      <p:sp>
        <p:nvSpPr>
          <p:cNvPr id="164" name="Google Shape;164;g8988ca2fad_0_2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89d65b330_0_80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Curve </a:t>
            </a:r>
            <a:r>
              <a:rPr lang="en-US"/>
              <a:t>Road</a:t>
            </a:r>
            <a:endParaRPr/>
          </a:p>
        </p:txBody>
      </p:sp>
      <p:sp>
        <p:nvSpPr>
          <p:cNvPr id="170" name="Google Shape;170;g889d65b330_0_80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71" name="Google Shape;171;g889d65b330_0_80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72" name="Google Shape;172;g889d65b330_0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211" y="0"/>
            <a:ext cx="8699576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988ca2fad_0_15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70C0"/>
                </a:solidFill>
              </a:rPr>
              <a:t>Narrowing driving lanes</a:t>
            </a:r>
            <a:r>
              <a:rPr lang="en-US"/>
              <a:t> (20pt)</a:t>
            </a:r>
            <a:endParaRPr/>
          </a:p>
        </p:txBody>
      </p:sp>
      <p:sp>
        <p:nvSpPr>
          <p:cNvPr id="178" name="Google Shape;178;g8988ca2fad_0_15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Start position: </a:t>
            </a:r>
            <a:r>
              <a:rPr lang="en-US"/>
              <a:t>11.41, 50.00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Narrowing point: </a:t>
            </a:r>
            <a:r>
              <a:rPr lang="en-US"/>
              <a:t>-26.40, 36.00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End position: </a:t>
            </a:r>
            <a:r>
              <a:rPr lang="en-US"/>
              <a:t>-68.19, 2.09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Description: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You need to change to inner lane and drive to the end position.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‣"/>
            </a:pPr>
            <a:r>
              <a:rPr lang="en-US"/>
              <a:t>Score: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10pt: Didn’t drive to the outside of lanes.</a:t>
            </a:r>
            <a:endParaRPr/>
          </a:p>
          <a:p>
            <a:pPr indent="-3143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50"/>
              <a:buChar char="•"/>
            </a:pPr>
            <a:r>
              <a:rPr lang="en-US"/>
              <a:t>10pt: Arrive end position and the heading is perpendicular to the stop line.</a:t>
            </a:r>
            <a:endParaRPr/>
          </a:p>
        </p:txBody>
      </p:sp>
      <p:sp>
        <p:nvSpPr>
          <p:cNvPr id="179" name="Google Shape;179;g8988ca2fad_0_15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89d65b330_0_16"/>
          <p:cNvSpPr txBox="1"/>
          <p:nvPr>
            <p:ph type="title"/>
          </p:nvPr>
        </p:nvSpPr>
        <p:spPr>
          <a:xfrm>
            <a:off x="178594" y="178594"/>
            <a:ext cx="8786700" cy="6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>
                <a:solidFill>
                  <a:srgbClr val="0070C0"/>
                </a:solidFill>
              </a:rPr>
              <a:t>Narrowing driving lanes</a:t>
            </a:r>
            <a:endParaRPr/>
          </a:p>
        </p:txBody>
      </p:sp>
      <p:sp>
        <p:nvSpPr>
          <p:cNvPr id="185" name="Google Shape;185;g889d65b330_0_16"/>
          <p:cNvSpPr txBox="1"/>
          <p:nvPr>
            <p:ph idx="1" type="body"/>
          </p:nvPr>
        </p:nvSpPr>
        <p:spPr>
          <a:xfrm>
            <a:off x="178594" y="1299410"/>
            <a:ext cx="8786700" cy="530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86" name="Google Shape;186;g889d65b330_0_16"/>
          <p:cNvSpPr txBox="1"/>
          <p:nvPr>
            <p:ph idx="2" type="body"/>
          </p:nvPr>
        </p:nvSpPr>
        <p:spPr>
          <a:xfrm>
            <a:off x="179387" y="804672"/>
            <a:ext cx="87867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87" name="Google Shape;187;g889d65b330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49699"/>
            <a:ext cx="9143999" cy="486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vana Dark">
  <a:themeElements>
    <a:clrScheme name="Slidevana Dark">
      <a:dk1>
        <a:srgbClr val="FFFFFF"/>
      </a:dk1>
      <a:lt1>
        <a:srgbClr val="FFFFFF"/>
      </a:lt1>
      <a:dk2>
        <a:srgbClr val="A7A7A7"/>
      </a:dk2>
      <a:lt2>
        <a:srgbClr val="535353"/>
      </a:lt2>
      <a:accent1>
        <a:srgbClr val="4D4D4D"/>
      </a:accent1>
      <a:accent2>
        <a:srgbClr val="DA8E00"/>
      </a:accent2>
      <a:accent3>
        <a:srgbClr val="D93700"/>
      </a:accent3>
      <a:accent4>
        <a:srgbClr val="B2040A"/>
      </a:accent4>
      <a:accent5>
        <a:srgbClr val="22AC56"/>
      </a:accent5>
      <a:accent6>
        <a:srgbClr val="1277B5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vana Dark">
  <a:themeElements>
    <a:clrScheme name="Slidevana Dar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D4D4D"/>
      </a:accent1>
      <a:accent2>
        <a:srgbClr val="DA8E00"/>
      </a:accent2>
      <a:accent3>
        <a:srgbClr val="D93700"/>
      </a:accent3>
      <a:accent4>
        <a:srgbClr val="B2040A"/>
      </a:accent4>
      <a:accent5>
        <a:srgbClr val="22AC56"/>
      </a:accent5>
      <a:accent6>
        <a:srgbClr val="1277B5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